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5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88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6" r:id="rId26"/>
    <p:sldId id="287" r:id="rId27"/>
    <p:sldId id="289" r:id="rId28"/>
    <p:sldId id="290" r:id="rId29"/>
    <p:sldId id="291" r:id="rId30"/>
    <p:sldId id="292" r:id="rId31"/>
    <p:sldId id="29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>
    <p:extLst>
      <p:ext uri="{19B8F6BF-5375-455C-9EA6-DF929625EA0E}">
        <p15:presenceInfo xmlns:p15="http://schemas.microsoft.com/office/powerpoint/2012/main" userId="11affcea6f6c58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50" d="100"/>
          <a:sy n="50" d="100"/>
        </p:scale>
        <p:origin x="152" y="11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908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31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104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4563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748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12/16/2021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426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12/16/2021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23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242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640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936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50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54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80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12/16/2021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196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12/16/2021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874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12/16/2021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574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306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588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9665" y="1074821"/>
            <a:ext cx="4588119" cy="686644"/>
          </a:xfrm>
        </p:spPr>
        <p:txBody>
          <a:bodyPr/>
          <a:lstStyle/>
          <a:p>
            <a:r>
              <a:rPr lang="ru-RU" sz="3600" b="1" dirty="0" smtClean="0"/>
              <a:t>Курсовая работа</a:t>
            </a:r>
            <a:endParaRPr lang="ru-RU" sz="36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79665" y="1761465"/>
            <a:ext cx="8825658" cy="86142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ru-RU" b="1" dirty="0"/>
              <a:t>по дисциплине «</a:t>
            </a:r>
            <a:r>
              <a:rPr lang="ru-RU" dirty="0"/>
              <a:t>Дизайн и </a:t>
            </a:r>
            <a:r>
              <a:rPr lang="ru-RU" dirty="0" err="1"/>
              <a:t>юзабилити</a:t>
            </a:r>
            <a:r>
              <a:rPr lang="ru-RU" dirty="0"/>
              <a:t> интерфейсов пользователей»</a:t>
            </a:r>
          </a:p>
          <a:p>
            <a:pPr algn="l"/>
            <a:r>
              <a:rPr lang="ru-RU" b="1" dirty="0"/>
              <a:t>тема «</a:t>
            </a:r>
            <a:r>
              <a:rPr lang="ru-RU" dirty="0" smtClean="0"/>
              <a:t>Разработка </a:t>
            </a:r>
            <a:r>
              <a:rPr lang="ru-RU" dirty="0"/>
              <a:t>пользовательских интерфейсов сайта магазина сыра»</a:t>
            </a:r>
          </a:p>
          <a:p>
            <a:pPr algn="l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074568" y="4764505"/>
            <a:ext cx="4090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Выполнил: </a:t>
            </a:r>
            <a:r>
              <a:rPr lang="ru-RU" dirty="0" err="1" smtClean="0"/>
              <a:t>Кохнюк</a:t>
            </a:r>
            <a:r>
              <a:rPr lang="ru-RU" dirty="0" smtClean="0"/>
              <a:t> А. С.</a:t>
            </a:r>
          </a:p>
          <a:p>
            <a:pPr algn="r"/>
            <a:r>
              <a:rPr lang="ru-RU" dirty="0" smtClean="0"/>
              <a:t>Руководитель: Щербакова А. Н.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917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500844"/>
            <a:ext cx="9404723" cy="894819"/>
          </a:xfrm>
        </p:spPr>
        <p:txBody>
          <a:bodyPr/>
          <a:lstStyle/>
          <a:p>
            <a:pPr algn="ctr"/>
            <a:r>
              <a:rPr lang="ru-RU" dirty="0" smtClean="0"/>
              <a:t>Возможности на проекте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1" y="1395662"/>
            <a:ext cx="9404724" cy="5197643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ru-RU" dirty="0"/>
              <a:t>осуществлять поиск необходимого товара</a:t>
            </a:r>
            <a:r>
              <a:rPr lang="en-US" dirty="0"/>
              <a:t>;</a:t>
            </a:r>
            <a:endParaRPr lang="ru-RU" dirty="0"/>
          </a:p>
          <a:p>
            <a:pPr lvl="0"/>
            <a:r>
              <a:rPr lang="ru-RU" dirty="0"/>
              <a:t>оформлять заказы</a:t>
            </a:r>
            <a:r>
              <a:rPr lang="en-US" dirty="0"/>
              <a:t>;</a:t>
            </a:r>
            <a:endParaRPr lang="ru-RU" dirty="0"/>
          </a:p>
          <a:p>
            <a:pPr lvl="0"/>
            <a:r>
              <a:rPr lang="ru-RU" dirty="0"/>
              <a:t>просматривать состав и отзывы;</a:t>
            </a:r>
          </a:p>
          <a:p>
            <a:pPr lvl="0"/>
            <a:r>
              <a:rPr lang="ru-RU" dirty="0"/>
              <a:t>просматривать список самых популярных и рекомендуемых товаров;</a:t>
            </a:r>
          </a:p>
          <a:p>
            <a:pPr lvl="0"/>
            <a:r>
              <a:rPr lang="ru-RU" dirty="0"/>
              <a:t>создавать свою учетную запись.</a:t>
            </a:r>
          </a:p>
          <a:p>
            <a:pPr lvl="0"/>
            <a:r>
              <a:rPr lang="ru-RU" dirty="0"/>
              <a:t>оставлять свои отзывы о товарах;</a:t>
            </a:r>
          </a:p>
          <a:p>
            <a:pPr lvl="0"/>
            <a:r>
              <a:rPr lang="ru-RU" dirty="0"/>
              <a:t>добавлять в корзину товары для дальнейшей покупки;</a:t>
            </a:r>
          </a:p>
          <a:p>
            <a:r>
              <a:rPr lang="ru-RU" dirty="0"/>
              <a:t>Администрация может</a:t>
            </a:r>
            <a:r>
              <a:rPr lang="en-US" dirty="0"/>
              <a:t>:</a:t>
            </a:r>
            <a:endParaRPr lang="ru-RU" dirty="0"/>
          </a:p>
          <a:p>
            <a:pPr lvl="0"/>
            <a:r>
              <a:rPr lang="ru-RU" dirty="0"/>
              <a:t>добавлять новые товары;</a:t>
            </a:r>
          </a:p>
          <a:p>
            <a:pPr lvl="0"/>
            <a:r>
              <a:rPr lang="ru-RU" dirty="0"/>
              <a:t>удалять товары из каталога;</a:t>
            </a:r>
          </a:p>
          <a:p>
            <a:pPr lvl="0"/>
            <a:r>
              <a:rPr lang="ru-RU" dirty="0"/>
              <a:t>удалять отзывы, которые не имеют отношение к товару;</a:t>
            </a:r>
          </a:p>
          <a:p>
            <a:pPr lvl="0"/>
            <a:r>
              <a:rPr lang="ru-RU" dirty="0"/>
              <a:t>блокировать учетные записи пользователей;</a:t>
            </a:r>
          </a:p>
          <a:p>
            <a:pPr lvl="0"/>
            <a:r>
              <a:rPr lang="ru-RU" dirty="0"/>
              <a:t>разблокировать учетные записи пользователей;</a:t>
            </a:r>
          </a:p>
          <a:p>
            <a:pPr lvl="0"/>
            <a:r>
              <a:rPr lang="ru-RU" dirty="0"/>
              <a:t>удалять учетные записи пользователей;</a:t>
            </a:r>
          </a:p>
          <a:p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4440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500844"/>
            <a:ext cx="9404723" cy="910861"/>
          </a:xfrm>
        </p:spPr>
        <p:txBody>
          <a:bodyPr/>
          <a:lstStyle/>
          <a:p>
            <a:pPr algn="ctr"/>
            <a:r>
              <a:rPr lang="ru-RU" dirty="0" smtClean="0"/>
              <a:t>Информационная структура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0" y="1411705"/>
            <a:ext cx="9404725" cy="4195481"/>
          </a:xfrm>
        </p:spPr>
        <p:txBody>
          <a:bodyPr/>
          <a:lstStyle/>
          <a:p>
            <a:r>
              <a:rPr lang="ru-RU" dirty="0"/>
              <a:t>Функциональность сайта была сделана исходя из потребностей будущих пользователей.</a:t>
            </a:r>
          </a:p>
          <a:p>
            <a:endParaRPr lang="ru-RU" dirty="0">
              <a:effectLst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69665" y="2322566"/>
            <a:ext cx="7213829" cy="43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4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500844"/>
            <a:ext cx="9404723" cy="910861"/>
          </a:xfrm>
        </p:spPr>
        <p:txBody>
          <a:bodyPr/>
          <a:lstStyle/>
          <a:p>
            <a:pPr algn="ctr"/>
            <a:r>
              <a:rPr lang="ru-RU" dirty="0" smtClean="0"/>
              <a:t>Тестирование структурной схемы и ее результат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3712" y="1841247"/>
            <a:ext cx="10014323" cy="4195481"/>
          </a:xfrm>
        </p:spPr>
        <p:txBody>
          <a:bodyPr/>
          <a:lstStyle/>
          <a:p>
            <a:r>
              <a:rPr lang="ru-RU" dirty="0" smtClean="0"/>
              <a:t>После </a:t>
            </a:r>
            <a:r>
              <a:rPr lang="ru-RU" dirty="0"/>
              <a:t>того, как разработана и представлена информационная древовидная структура сайта, по навигационному меню пользователям предоставляется возможность в удобном формате найти необходимую информацию</a:t>
            </a:r>
            <a:r>
              <a:rPr lang="ru-RU" dirty="0" smtClean="0"/>
              <a:t>. Для того, чтобы </a:t>
            </a:r>
            <a:r>
              <a:rPr lang="ru-RU" dirty="0"/>
              <a:t>убедиться</a:t>
            </a:r>
            <a:r>
              <a:rPr lang="ru-RU" dirty="0" smtClean="0"/>
              <a:t> в этом, была проведена проверка соответствия схемы и пользовательских сценариев.</a:t>
            </a:r>
            <a:endParaRPr lang="ru-RU" dirty="0"/>
          </a:p>
          <a:p>
            <a:endParaRPr lang="ru-RU" dirty="0">
              <a:effectLst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45" y="3493404"/>
            <a:ext cx="3873057" cy="319615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236" y="3493399"/>
            <a:ext cx="3868189" cy="319615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53" y="3493399"/>
            <a:ext cx="4068906" cy="319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500844"/>
            <a:ext cx="9404723" cy="910861"/>
          </a:xfrm>
        </p:spPr>
        <p:txBody>
          <a:bodyPr/>
          <a:lstStyle/>
          <a:p>
            <a:pPr algn="ctr"/>
            <a:r>
              <a:rPr lang="ru-RU" dirty="0" smtClean="0"/>
              <a:t>Прототипы интерфейса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4400" y="1262077"/>
            <a:ext cx="9593637" cy="1364746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Прототипы интерфейса создаются </a:t>
            </a:r>
            <a:r>
              <a:rPr lang="ru-RU" dirty="0"/>
              <a:t>на основе целей пользователей и их сценариев использования. </a:t>
            </a:r>
            <a:endParaRPr lang="ru-RU" dirty="0"/>
          </a:p>
          <a:p>
            <a:r>
              <a:rPr lang="ru-RU" dirty="0" smtClean="0"/>
              <a:t>Он </a:t>
            </a:r>
            <a:r>
              <a:rPr lang="ru-RU" dirty="0"/>
              <a:t>состоит из главной страницы и 13 внутренних </a:t>
            </a:r>
            <a:r>
              <a:rPr lang="ru-RU" dirty="0" smtClean="0"/>
              <a:t>страниц.</a:t>
            </a:r>
          </a:p>
          <a:p>
            <a:r>
              <a:rPr lang="ru-RU" dirty="0" smtClean="0">
                <a:effectLst/>
              </a:rPr>
              <a:t>Ниже представлены прототипы страниц: Главная страница, Результат поиска, Популярное</a:t>
            </a:r>
            <a:endParaRPr lang="ru-RU" dirty="0">
              <a:effectLst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375062" y="2776452"/>
            <a:ext cx="3580679" cy="3873730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4343112" y="2776451"/>
            <a:ext cx="3580679" cy="3873731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8287916" y="2776452"/>
            <a:ext cx="3580679" cy="387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3377" y="1621409"/>
            <a:ext cx="3157970" cy="3565733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8186813" y="1621409"/>
            <a:ext cx="3467631" cy="3881616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4193593" y="1621409"/>
            <a:ext cx="3420866" cy="5111900"/>
          </a:xfrm>
          <a:prstGeom prst="rect">
            <a:avLst/>
          </a:prstGeom>
        </p:spPr>
      </p:pic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1319443" y="0"/>
            <a:ext cx="8946541" cy="1456027"/>
          </a:xfrm>
        </p:spPr>
        <p:txBody>
          <a:bodyPr/>
          <a:lstStyle/>
          <a:p>
            <a:pPr algn="ctr"/>
            <a:r>
              <a:rPr lang="ru-RU" dirty="0" smtClean="0"/>
              <a:t>Выбранная </a:t>
            </a:r>
            <a:r>
              <a:rPr lang="ru-RU" dirty="0"/>
              <a:t>категория, О нас, Товар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725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200371" y="1801377"/>
            <a:ext cx="3773113" cy="3502144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4123114" y="1801377"/>
            <a:ext cx="3840480" cy="3502145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4"/>
          <a:stretch>
            <a:fillRect/>
          </a:stretch>
        </p:blipFill>
        <p:spPr>
          <a:xfrm>
            <a:off x="8113224" y="1801377"/>
            <a:ext cx="3922362" cy="3502145"/>
          </a:xfrm>
          <a:prstGeom prst="rect">
            <a:avLst/>
          </a:prstGeom>
        </p:spPr>
      </p:pic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1570083" y="199505"/>
            <a:ext cx="8946541" cy="1456027"/>
          </a:xfrm>
        </p:spPr>
        <p:txBody>
          <a:bodyPr/>
          <a:lstStyle/>
          <a:p>
            <a:pPr algn="ctr"/>
            <a:r>
              <a:rPr lang="ru-RU" dirty="0"/>
              <a:t>Учетная запись, Корзина, Оставить отзыв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472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415" y="2200523"/>
            <a:ext cx="3837372" cy="404519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536" y="2161309"/>
            <a:ext cx="3851010" cy="4084405"/>
          </a:xfrm>
          <a:prstGeom prst="rect">
            <a:avLst/>
          </a:prstGeom>
        </p:spPr>
      </p:pic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980902" y="0"/>
            <a:ext cx="9675777" cy="1456027"/>
          </a:xfrm>
        </p:spPr>
        <p:txBody>
          <a:bodyPr/>
          <a:lstStyle/>
          <a:p>
            <a:pPr algn="ctr"/>
            <a:r>
              <a:rPr lang="ru-RU" dirty="0" smtClean="0"/>
              <a:t>Оформление </a:t>
            </a:r>
            <a:r>
              <a:rPr lang="ru-RU" dirty="0"/>
              <a:t>заказа со страниц Товар и Корзина</a:t>
            </a:r>
            <a:br>
              <a:rPr lang="ru-RU" dirty="0"/>
            </a:br>
            <a:r>
              <a:rPr lang="ru-RU" dirty="0"/>
              <a:t>(идентичны)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220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17928" y="436117"/>
            <a:ext cx="9404723" cy="1400530"/>
          </a:xfrm>
        </p:spPr>
        <p:txBody>
          <a:bodyPr/>
          <a:lstStyle/>
          <a:p>
            <a:pPr algn="ctr"/>
            <a:r>
              <a:rPr lang="ru-RU" dirty="0" smtClean="0"/>
              <a:t>Динамическая схема сайта</a:t>
            </a:r>
            <a:endParaRPr lang="ru-RU" dirty="0"/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7831" y="1438555"/>
            <a:ext cx="7504918" cy="476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500844"/>
            <a:ext cx="9404723" cy="1400530"/>
          </a:xfrm>
        </p:spPr>
        <p:txBody>
          <a:bodyPr/>
          <a:lstStyle/>
          <a:p>
            <a:pPr algn="ctr"/>
            <a:r>
              <a:rPr lang="ru-RU" dirty="0" smtClean="0"/>
              <a:t>Тестирование прототипов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1" y="1537528"/>
            <a:ext cx="9404723" cy="1737687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С помощью тестовых заданий необходимо провести повторную проверку сформированных </a:t>
            </a:r>
            <a:r>
              <a:rPr lang="ru-RU" dirty="0" smtClean="0"/>
              <a:t>прототипов. </a:t>
            </a:r>
            <a:r>
              <a:rPr lang="ru-RU" dirty="0" smtClean="0">
                <a:effectLst/>
              </a:rPr>
              <a:t>Пользователи выполняли задания, в результатах которых были выявлены некоторые недочеты и исправлены.</a:t>
            </a:r>
          </a:p>
          <a:p>
            <a:r>
              <a:rPr lang="ru-RU" dirty="0" smtClean="0"/>
              <a:t>Задачи тестирования:</a:t>
            </a:r>
            <a:r>
              <a:rPr lang="ru-RU" dirty="0" smtClean="0">
                <a:effectLst/>
              </a:rPr>
              <a:t> </a:t>
            </a:r>
            <a:endParaRPr lang="ru-RU" dirty="0"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2569" y="3158836"/>
            <a:ext cx="91054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Главная </a:t>
            </a:r>
            <a:r>
              <a:rPr lang="ru-BY" dirty="0" smtClean="0"/>
              <a:t>→</a:t>
            </a:r>
            <a:r>
              <a:rPr lang="ru-RU" dirty="0" smtClean="0"/>
              <a:t> Каталог </a:t>
            </a:r>
            <a:r>
              <a:rPr lang="ru-BY" dirty="0" smtClean="0"/>
              <a:t>→</a:t>
            </a:r>
            <a:r>
              <a:rPr lang="ru-RU" dirty="0" smtClean="0"/>
              <a:t> Список товаров категории </a:t>
            </a:r>
            <a:r>
              <a:rPr lang="ru-BY" dirty="0" smtClean="0"/>
              <a:t>→</a:t>
            </a:r>
            <a:r>
              <a:rPr lang="ru-RU" dirty="0" smtClean="0"/>
              <a:t> Товар</a:t>
            </a:r>
            <a:r>
              <a:rPr lang="ru-BY" dirty="0"/>
              <a:t> </a:t>
            </a:r>
            <a:r>
              <a:rPr lang="ru-BY" dirty="0" smtClean="0"/>
              <a:t>→</a:t>
            </a:r>
            <a:r>
              <a:rPr lang="ru-RU" dirty="0" smtClean="0"/>
              <a:t> </a:t>
            </a:r>
            <a:r>
              <a:rPr lang="ru-RU" dirty="0"/>
              <a:t>Список товаров категории </a:t>
            </a:r>
            <a:r>
              <a:rPr lang="ru-BY" dirty="0"/>
              <a:t>→</a:t>
            </a:r>
            <a:r>
              <a:rPr lang="ru-RU" dirty="0"/>
              <a:t> </a:t>
            </a:r>
            <a:r>
              <a:rPr lang="ru-RU" dirty="0" smtClean="0"/>
              <a:t>Товар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Главная </a:t>
            </a:r>
            <a:r>
              <a:rPr lang="ru-BY" dirty="0" smtClean="0"/>
              <a:t>→</a:t>
            </a:r>
            <a:r>
              <a:rPr lang="ru-RU" dirty="0" smtClean="0"/>
              <a:t> Каталог </a:t>
            </a:r>
            <a:r>
              <a:rPr lang="ru-BY" dirty="0" smtClean="0"/>
              <a:t>→</a:t>
            </a:r>
            <a:r>
              <a:rPr lang="ru-RU" dirty="0"/>
              <a:t> Список товаров категории </a:t>
            </a:r>
            <a:r>
              <a:rPr lang="ru-BY" dirty="0"/>
              <a:t>→</a:t>
            </a:r>
            <a:r>
              <a:rPr lang="ru-RU" dirty="0"/>
              <a:t> Товар</a:t>
            </a:r>
            <a:r>
              <a:rPr lang="ru-BY" dirty="0"/>
              <a:t> </a:t>
            </a:r>
            <a:r>
              <a:rPr lang="ru-BY" dirty="0" smtClean="0"/>
              <a:t>→</a:t>
            </a:r>
            <a:r>
              <a:rPr lang="ru-RU" dirty="0" smtClean="0"/>
              <a:t>Личный кабинет </a:t>
            </a:r>
            <a:r>
              <a:rPr lang="ru-BY" dirty="0" smtClean="0"/>
              <a:t>→</a:t>
            </a:r>
            <a:r>
              <a:rPr lang="ru-RU" dirty="0" smtClean="0"/>
              <a:t> Корзина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999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500844"/>
            <a:ext cx="9404723" cy="1400530"/>
          </a:xfrm>
        </p:spPr>
        <p:txBody>
          <a:bodyPr/>
          <a:lstStyle/>
          <a:p>
            <a:pPr algn="ctr"/>
            <a:r>
              <a:rPr lang="ru-RU" dirty="0" smtClean="0"/>
              <a:t>Результат и доработка по замечаниям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1901375"/>
            <a:ext cx="9404723" cy="1390466"/>
          </a:xfrm>
        </p:spPr>
        <p:txBody>
          <a:bodyPr/>
          <a:lstStyle/>
          <a:p>
            <a:r>
              <a:rPr lang="ru-RU" dirty="0"/>
              <a:t>В процессе выполнения тестирования были обнаружены три замечания при первоначальном проектировании. Интерфейс был усовершенствован, что позволит улучшить качество взаимодействия пользователя проектом.</a:t>
            </a:r>
            <a:endParaRPr lang="ru-RU" dirty="0">
              <a:effectLst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874943" y="3291841"/>
            <a:ext cx="3165042" cy="3309592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4432791" y="3450346"/>
            <a:ext cx="3165042" cy="2992581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4"/>
          <a:stretch>
            <a:fillRect/>
          </a:stretch>
        </p:blipFill>
        <p:spPr>
          <a:xfrm>
            <a:off x="7990639" y="3291841"/>
            <a:ext cx="3165042" cy="335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1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39670" y="524051"/>
            <a:ext cx="9404723" cy="1400530"/>
          </a:xfrm>
        </p:spPr>
        <p:txBody>
          <a:bodyPr/>
          <a:lstStyle/>
          <a:p>
            <a:pPr algn="ctr"/>
            <a:r>
              <a:rPr lang="ru-RU" dirty="0" smtClean="0"/>
              <a:t>Предметная область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1670532"/>
            <a:ext cx="9541081" cy="4195481"/>
          </a:xfrm>
        </p:spPr>
        <p:txBody>
          <a:bodyPr/>
          <a:lstStyle/>
          <a:p>
            <a:r>
              <a:rPr lang="ru-RU" dirty="0">
                <a:effectLst/>
              </a:rPr>
              <a:t>Объектом разработки является интерфейс сайта «</a:t>
            </a:r>
            <a:r>
              <a:rPr lang="ru-RU" dirty="0" err="1">
                <a:effectLst/>
              </a:rPr>
              <a:t>Сheese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paradise</a:t>
            </a:r>
            <a:r>
              <a:rPr lang="ru-RU" dirty="0">
                <a:effectLst/>
              </a:rPr>
              <a:t>».</a:t>
            </a:r>
          </a:p>
          <a:p>
            <a:r>
              <a:rPr lang="ru-RU" dirty="0">
                <a:effectLst/>
              </a:rPr>
              <a:t>Все мы являемся потребителями и совершаем различные виды покупок и услуг. Сейчас для многих обычное дело – возможность приобрести товар через интернет. Электронные магазины уменьшают издержки производителя, тем самым сэкономив на содержании обычного магазина. Не всегда удается найти свободную минутку на поход по магазинам. Интернет-магазин позволяет совершать покупки на рабочем месте или в домашних условиях. Также на сайтах представлены полные данные о товаре: начиная от габаритов и заканчивая информацией о стране, в которой произведен товар, о чем могут умолчать продавцы в обычных магазинах.</a:t>
            </a:r>
          </a:p>
        </p:txBody>
      </p:sp>
    </p:spTree>
    <p:extLst>
      <p:ext uri="{BB962C8B-B14F-4D97-AF65-F5344CB8AC3E}">
        <p14:creationId xmlns:p14="http://schemas.microsoft.com/office/powerpoint/2010/main" val="95481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500844"/>
            <a:ext cx="9404723" cy="1036684"/>
          </a:xfrm>
        </p:spPr>
        <p:txBody>
          <a:bodyPr/>
          <a:lstStyle/>
          <a:p>
            <a:pPr algn="ctr"/>
            <a:r>
              <a:rPr lang="ru-RU" dirty="0" smtClean="0"/>
              <a:t>Разработка дизайна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1" y="1537529"/>
            <a:ext cx="9404723" cy="3566486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На данном этапе необходимо раскрыть идею, на которой построен фирменный стиль сайта «</a:t>
            </a:r>
            <a:r>
              <a:rPr lang="en-US" dirty="0"/>
              <a:t>Cheese Paradise</a:t>
            </a:r>
            <a:r>
              <a:rPr lang="ru-RU" dirty="0"/>
              <a:t>». </a:t>
            </a:r>
          </a:p>
          <a:p>
            <a:r>
              <a:rPr lang="ru-RU" dirty="0"/>
              <a:t>Логотип должен выполнять функцию ассоциации с концепцией разрабатываемого проекта, в данном случае магазина сырной </a:t>
            </a:r>
            <a:r>
              <a:rPr lang="ru-RU" dirty="0" smtClean="0"/>
              <a:t>продукции.</a:t>
            </a:r>
          </a:p>
          <a:p>
            <a:r>
              <a:rPr lang="ru-RU" dirty="0" smtClean="0">
                <a:effectLst/>
              </a:rPr>
              <a:t>Были анализированы логотипы, рассматриваемых ранее аналогов. В результате чего определены следующие требования логотипа: основной цвет – черный, так как данный цвет ассоциируется с профессионализмом. </a:t>
            </a:r>
          </a:p>
          <a:p>
            <a:r>
              <a:rPr lang="ru-RU" dirty="0"/>
              <a:t>в</a:t>
            </a:r>
            <a:r>
              <a:rPr lang="ru-RU" dirty="0" smtClean="0">
                <a:effectLst/>
              </a:rPr>
              <a:t> качестве фона используется коричневый цвет. Он </a:t>
            </a:r>
            <a:r>
              <a:rPr lang="ru-RU" dirty="0" smtClean="0"/>
              <a:t>часто </a:t>
            </a:r>
            <a:r>
              <a:rPr lang="ru-RU" dirty="0"/>
              <a:t>ассоциируется с ощущением комфорта и </a:t>
            </a:r>
            <a:r>
              <a:rPr lang="ru-RU" dirty="0" smtClean="0"/>
              <a:t>уюта. </a:t>
            </a:r>
          </a:p>
          <a:p>
            <a:r>
              <a:rPr lang="ru-RU" dirty="0" smtClean="0"/>
              <a:t>язык логотипа – английский, так как он способен привлечь иностранных клиентов, что является плюсом.</a:t>
            </a:r>
          </a:p>
          <a:p>
            <a:r>
              <a:rPr lang="ru-RU" dirty="0" smtClean="0"/>
              <a:t>в качестве шрифта выбран </a:t>
            </a:r>
            <a:r>
              <a:rPr lang="en-US" dirty="0" smtClean="0"/>
              <a:t>Times New Roman</a:t>
            </a:r>
            <a:r>
              <a:rPr lang="ru-RU" dirty="0" smtClean="0"/>
              <a:t>. Шрифт с засечками идеально подходит для заголовков и выделения основных элементов.</a:t>
            </a:r>
          </a:p>
          <a:p>
            <a:endParaRPr lang="ru-RU" dirty="0">
              <a:effectLst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747" y="5104015"/>
            <a:ext cx="7068275" cy="147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1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500844"/>
            <a:ext cx="9404723" cy="1036684"/>
          </a:xfrm>
        </p:spPr>
        <p:txBody>
          <a:bodyPr/>
          <a:lstStyle/>
          <a:p>
            <a:pPr algn="ctr"/>
            <a:r>
              <a:rPr lang="ru-RU" dirty="0" smtClean="0"/>
              <a:t>Цветовая схема и шрифты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1" y="1537528"/>
            <a:ext cx="9404723" cy="4331257"/>
          </a:xfrm>
        </p:spPr>
        <p:txBody>
          <a:bodyPr>
            <a:normAutofit/>
          </a:bodyPr>
          <a:lstStyle/>
          <a:p>
            <a:r>
              <a:rPr lang="ru-RU" dirty="0"/>
              <a:t>Выбраны следующие цвета: оттенок коричневого (#9C7255) для «шапки» и «подвала», оттенок бежевого (#FBBA8B) для информационных блоков, черный (#000000) для основного текста и заголовков, белый (#</a:t>
            </a:r>
            <a:r>
              <a:rPr lang="en-US" dirty="0"/>
              <a:t>FFFFFF</a:t>
            </a:r>
            <a:r>
              <a:rPr lang="ru-RU" dirty="0"/>
              <a:t>) для фона, оттенок зеленого (#98B68A) для информационных блоков. </a:t>
            </a:r>
            <a:r>
              <a:rPr lang="ru-RU" dirty="0" smtClean="0"/>
              <a:t> </a:t>
            </a:r>
          </a:p>
          <a:p>
            <a:r>
              <a:rPr lang="ru-RU" dirty="0" smtClean="0"/>
              <a:t>В качестве шрифта выбраны следующие: для заголовков – </a:t>
            </a:r>
            <a:r>
              <a:rPr lang="en-US" dirty="0" smtClean="0"/>
              <a:t>Times New Roman, </a:t>
            </a:r>
            <a:r>
              <a:rPr lang="ru-RU" dirty="0" smtClean="0"/>
              <a:t>для основного текста – </a:t>
            </a:r>
            <a:r>
              <a:rPr lang="en-US" dirty="0" err="1" smtClean="0"/>
              <a:t>Lato</a:t>
            </a:r>
            <a:r>
              <a:rPr lang="ru-RU" dirty="0" smtClean="0"/>
              <a:t>. 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780849" y="4266719"/>
            <a:ext cx="6049645" cy="160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1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500844"/>
            <a:ext cx="9404723" cy="1036684"/>
          </a:xfrm>
        </p:spPr>
        <p:txBody>
          <a:bodyPr/>
          <a:lstStyle/>
          <a:p>
            <a:pPr algn="ctr"/>
            <a:r>
              <a:rPr lang="ru-RU" dirty="0" smtClean="0"/>
              <a:t>Сетка сайта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1" y="1537528"/>
            <a:ext cx="6710653" cy="4331257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Необходимо сформировать единую общую схему размеров отступов / заступов для всех элементов сайта, иерархию заголовков и навигационных элементов. Она должна быть цельной и использоваться на всех страницах сайта.</a:t>
            </a:r>
          </a:p>
          <a:p>
            <a:r>
              <a:rPr lang="ru-RU" dirty="0"/>
              <a:t>Для проектирования интерфейса веб-сайта была выбрана ширина 1440 пикселей. Фиксированной длины нет, на каждой странице она своя. </a:t>
            </a:r>
          </a:p>
          <a:p>
            <a:r>
              <a:rPr lang="ru-RU" dirty="0"/>
              <a:t>Параметры сетки: 12 колонок, по ширине, расстояние между ними 20 пикселей. 14 строк, также по ширине и расстояние между составляет 20 пикселей.</a:t>
            </a:r>
          </a:p>
          <a:p>
            <a:endParaRPr lang="ru-RU" dirty="0">
              <a:effectLst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964" y="1903289"/>
            <a:ext cx="3236151" cy="308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6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500844"/>
            <a:ext cx="9404723" cy="1036684"/>
          </a:xfrm>
        </p:spPr>
        <p:txBody>
          <a:bodyPr/>
          <a:lstStyle/>
          <a:p>
            <a:pPr algn="ctr"/>
            <a:r>
              <a:rPr lang="ru-RU" dirty="0" smtClean="0"/>
              <a:t>Использование стеки на главной странице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1870037"/>
            <a:ext cx="9404723" cy="4331257"/>
          </a:xfrm>
        </p:spPr>
        <p:txBody>
          <a:bodyPr>
            <a:normAutofit/>
          </a:bodyPr>
          <a:lstStyle/>
          <a:p>
            <a:endParaRPr lang="ru-RU" dirty="0">
              <a:effectLst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519" y="1901392"/>
            <a:ext cx="4172307" cy="463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6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8023" y="234836"/>
            <a:ext cx="9876268" cy="1036684"/>
          </a:xfrm>
        </p:spPr>
        <p:txBody>
          <a:bodyPr/>
          <a:lstStyle/>
          <a:p>
            <a:pPr algn="ctr"/>
            <a:r>
              <a:rPr lang="ru-RU" dirty="0" smtClean="0"/>
              <a:t>Дизайн страниц.</a:t>
            </a:r>
            <a:br>
              <a:rPr lang="ru-RU" dirty="0" smtClean="0"/>
            </a:br>
            <a:r>
              <a:rPr lang="ru-RU" dirty="0" smtClean="0"/>
              <a:t> Главная страница и Популярное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669" y="1737033"/>
            <a:ext cx="4360343" cy="484664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920" y="1737033"/>
            <a:ext cx="4375371" cy="484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4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1149" y="149629"/>
            <a:ext cx="10058400" cy="1463040"/>
          </a:xfrm>
        </p:spPr>
        <p:txBody>
          <a:bodyPr/>
          <a:lstStyle/>
          <a:p>
            <a:pPr algn="ctr"/>
            <a:r>
              <a:rPr lang="ru-RU" dirty="0" smtClean="0"/>
              <a:t>Результат поиска и Выбранная категория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71" y="1737033"/>
            <a:ext cx="4353767" cy="484664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842" y="1737033"/>
            <a:ext cx="4366449" cy="484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2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4850" y="399011"/>
            <a:ext cx="10058400" cy="1463040"/>
          </a:xfrm>
        </p:spPr>
        <p:txBody>
          <a:bodyPr/>
          <a:lstStyle/>
          <a:p>
            <a:pPr algn="ctr"/>
            <a:r>
              <a:rPr lang="ru-RU" dirty="0" smtClean="0"/>
              <a:t>Товар и оформление заказа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1" y="1737034"/>
            <a:ext cx="3771795" cy="419825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897" y="1737035"/>
            <a:ext cx="3760306" cy="419825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144" y="1737035"/>
            <a:ext cx="3755790" cy="419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2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4850" y="399011"/>
            <a:ext cx="10058400" cy="1463040"/>
          </a:xfrm>
        </p:spPr>
        <p:txBody>
          <a:bodyPr/>
          <a:lstStyle/>
          <a:p>
            <a:pPr algn="ctr"/>
            <a:r>
              <a:rPr lang="ru-RU" dirty="0" smtClean="0"/>
              <a:t>Корзина и оформление заказа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66" y="1862051"/>
            <a:ext cx="3767376" cy="330047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551" y="1907650"/>
            <a:ext cx="3748002" cy="330047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562" y="1862051"/>
            <a:ext cx="3767376" cy="334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3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4850" y="399011"/>
            <a:ext cx="10058400" cy="1463040"/>
          </a:xfrm>
        </p:spPr>
        <p:txBody>
          <a:bodyPr/>
          <a:lstStyle/>
          <a:p>
            <a:pPr algn="ctr"/>
            <a:r>
              <a:rPr lang="ru-RU" dirty="0" smtClean="0"/>
              <a:t>О нас и оформление заказа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21" y="1457489"/>
            <a:ext cx="2922822" cy="525088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74" y="1862051"/>
            <a:ext cx="4031920" cy="355784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025" y="1862051"/>
            <a:ext cx="4031920" cy="335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7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500844"/>
            <a:ext cx="9404723" cy="912320"/>
          </a:xfrm>
        </p:spPr>
        <p:txBody>
          <a:bodyPr/>
          <a:lstStyle/>
          <a:p>
            <a:pPr algn="ctr"/>
            <a:r>
              <a:rPr lang="ru-RU" dirty="0" smtClean="0"/>
              <a:t>Тестирование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1" y="1537529"/>
            <a:ext cx="9404722" cy="1912431"/>
          </a:xfrm>
        </p:spPr>
        <p:txBody>
          <a:bodyPr>
            <a:normAutofit/>
          </a:bodyPr>
          <a:lstStyle/>
          <a:p>
            <a:r>
              <a:rPr lang="ru-RU" dirty="0" smtClean="0"/>
              <a:t>Тестирование проводилось двумя способами: пользовательское и экспертное тестирования.</a:t>
            </a:r>
          </a:p>
          <a:p>
            <a:r>
              <a:rPr lang="ru-RU" dirty="0" smtClean="0">
                <a:effectLst/>
              </a:rPr>
              <a:t>Пользовательское представляет из себя:</a:t>
            </a:r>
            <a:endParaRPr lang="ru-RU" dirty="0"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2569" y="2706134"/>
            <a:ext cx="9105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т</a:t>
            </a:r>
            <a:r>
              <a:rPr lang="ru-RU" dirty="0" smtClean="0"/>
              <a:t>естовые </a:t>
            </a:r>
            <a:r>
              <a:rPr lang="ru-RU" dirty="0"/>
              <a:t>задания</a:t>
            </a:r>
            <a:r>
              <a:rPr lang="en-US" dirty="0"/>
              <a:t>/</a:t>
            </a:r>
            <a:r>
              <a:rPr lang="ru-RU" dirty="0"/>
              <a:t>сценарии;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а</a:t>
            </a:r>
            <a:r>
              <a:rPr lang="ru-RU" dirty="0" smtClean="0"/>
              <a:t>нкетирование </a:t>
            </a:r>
            <a:r>
              <a:rPr lang="ru-RU" dirty="0"/>
              <a:t>по словам;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ф</a:t>
            </a:r>
            <a:r>
              <a:rPr lang="ru-RU" dirty="0" smtClean="0"/>
              <a:t>ормальное </a:t>
            </a:r>
            <a:r>
              <a:rPr lang="ru-RU" dirty="0"/>
              <a:t>анкетирование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1103310" y="3709280"/>
            <a:ext cx="9404723" cy="3322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ru-RU" dirty="0" smtClean="0"/>
              <a:t>Экспертная оценка: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402568" y="4072737"/>
            <a:ext cx="9105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а</a:t>
            </a:r>
            <a:r>
              <a:rPr lang="ru-RU" dirty="0" smtClean="0"/>
              <a:t>нализ </a:t>
            </a:r>
            <a:r>
              <a:rPr lang="ru-RU" dirty="0"/>
              <a:t>информационной структуры.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а</a:t>
            </a:r>
            <a:r>
              <a:rPr lang="ru-RU" dirty="0" smtClean="0"/>
              <a:t>нализ </a:t>
            </a:r>
            <a:r>
              <a:rPr lang="ru-RU" dirty="0"/>
              <a:t>интерфейса и его отдельных элементов;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а</a:t>
            </a:r>
            <a:r>
              <a:rPr lang="ru-RU" dirty="0" smtClean="0"/>
              <a:t>нализ </a:t>
            </a:r>
            <a:r>
              <a:rPr lang="ru-RU" dirty="0"/>
              <a:t>функционального соответствия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265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500844"/>
            <a:ext cx="9404723" cy="1400530"/>
          </a:xfrm>
        </p:spPr>
        <p:txBody>
          <a:bodyPr/>
          <a:lstStyle/>
          <a:p>
            <a:pPr algn="ctr"/>
            <a:r>
              <a:rPr lang="ru-RU" dirty="0" smtClean="0"/>
              <a:t>Обзор аналогов и вывод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1" y="1703783"/>
            <a:ext cx="9404723" cy="4195481"/>
          </a:xfrm>
        </p:spPr>
        <p:txBody>
          <a:bodyPr/>
          <a:lstStyle/>
          <a:p>
            <a:r>
              <a:rPr lang="ru-RU" dirty="0">
                <a:effectLst/>
              </a:rPr>
              <a:t>Для разработки удобного интерфейса необходимо </a:t>
            </a:r>
            <a:r>
              <a:rPr lang="ru-RU" dirty="0" smtClean="0">
                <a:effectLst/>
              </a:rPr>
              <a:t>провести </a:t>
            </a:r>
            <a:r>
              <a:rPr lang="ru-RU" dirty="0">
                <a:effectLst/>
              </a:rPr>
              <a:t>исследование существующих аналогов сайтов магазинов сыра</a:t>
            </a:r>
            <a:r>
              <a:rPr lang="ru-RU" dirty="0" smtClean="0">
                <a:effectLst/>
              </a:rPr>
              <a:t>.</a:t>
            </a:r>
            <a:endParaRPr lang="ru-RU" dirty="0">
              <a:effectLst/>
            </a:endParaRPr>
          </a:p>
          <a:p>
            <a:r>
              <a:rPr lang="ru-RU" dirty="0" smtClean="0">
                <a:effectLst/>
              </a:rPr>
              <a:t>В ходе выполнения работы были проанализированы 3 аналога сайта. Выявлены плюсы и минусы , а также рассмотрены </a:t>
            </a:r>
            <a:r>
              <a:rPr lang="ru-RU" dirty="0">
                <a:effectLst/>
              </a:rPr>
              <a:t>д</a:t>
            </a:r>
            <a:r>
              <a:rPr lang="ru-RU" dirty="0" smtClean="0">
                <a:effectLst/>
              </a:rPr>
              <a:t>изайн и функциональные структуры сайтов. </a:t>
            </a:r>
          </a:p>
          <a:p>
            <a:r>
              <a:rPr lang="ru-RU" dirty="0" smtClean="0">
                <a:effectLst/>
              </a:rPr>
              <a:t>В результате чего была выбрана общая концепция сайта, которая учитывала все недостатки и преимущества рассмотренных аналогов. 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752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500844"/>
            <a:ext cx="9404723" cy="912320"/>
          </a:xfrm>
        </p:spPr>
        <p:txBody>
          <a:bodyPr/>
          <a:lstStyle/>
          <a:p>
            <a:pPr algn="ctr"/>
            <a:r>
              <a:rPr lang="ru-RU" dirty="0" smtClean="0"/>
              <a:t>Результаты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1413164"/>
            <a:ext cx="9404723" cy="4638502"/>
          </a:xfrm>
        </p:spPr>
        <p:txBody>
          <a:bodyPr>
            <a:normAutofit/>
          </a:bodyPr>
          <a:lstStyle/>
          <a:p>
            <a:r>
              <a:rPr lang="ru-RU" dirty="0"/>
              <a:t>И</a:t>
            </a:r>
            <a:r>
              <a:rPr lang="ru-RU" dirty="0" smtClean="0"/>
              <a:t>нформационная </a:t>
            </a:r>
            <a:r>
              <a:rPr lang="ru-RU" dirty="0"/>
              <a:t>структура смоделирована удобно и отвечает требованиям доступности ресурсов</a:t>
            </a:r>
            <a:r>
              <a:rPr lang="ru-RU" dirty="0" smtClean="0"/>
              <a:t>.</a:t>
            </a:r>
          </a:p>
          <a:p>
            <a:r>
              <a:rPr lang="ru-RU" dirty="0"/>
              <a:t>И</a:t>
            </a:r>
            <a:r>
              <a:rPr lang="ru-RU" dirty="0" smtClean="0"/>
              <a:t>нтерфейс </a:t>
            </a:r>
            <a:r>
              <a:rPr lang="ru-RU" dirty="0"/>
              <a:t>данного проекта и его элементы придерживаются определенной стилистики, отражающая их функционал. Таким образом стилистика реализована грамотно и соответствует своему назначению. </a:t>
            </a:r>
            <a:endParaRPr lang="ru-RU" dirty="0" smtClean="0"/>
          </a:p>
          <a:p>
            <a:r>
              <a:rPr lang="ru-RU" dirty="0"/>
              <a:t>Д</a:t>
            </a:r>
            <a:r>
              <a:rPr lang="ru-RU" dirty="0" smtClean="0"/>
              <a:t>анный </a:t>
            </a:r>
            <a:r>
              <a:rPr lang="ru-RU" dirty="0"/>
              <a:t>сайт полностью соответствует функционалу</a:t>
            </a:r>
            <a:endParaRPr lang="ru-RU" dirty="0" smtClean="0"/>
          </a:p>
          <a:p>
            <a:r>
              <a:rPr lang="ru-RU" dirty="0" smtClean="0"/>
              <a:t>Тестирование </a:t>
            </a:r>
            <a:r>
              <a:rPr lang="ru-RU" dirty="0"/>
              <a:t>показало, что респонденты интерфейсом продукта довольны, эмоции положительные, сайт достаточно информативен и удобен. 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1777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500844"/>
            <a:ext cx="9404723" cy="912320"/>
          </a:xfrm>
        </p:spPr>
        <p:txBody>
          <a:bodyPr/>
          <a:lstStyle/>
          <a:p>
            <a:pPr algn="ctr"/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1" y="1537528"/>
            <a:ext cx="9404723" cy="532047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Во время проектирования интерфейсов сайта «</a:t>
            </a:r>
            <a:r>
              <a:rPr lang="en-US" dirty="0"/>
              <a:t>Cheese Paradise</a:t>
            </a:r>
            <a:r>
              <a:rPr lang="ru-RU" dirty="0"/>
              <a:t>» были изучены и соблюдены основные алгоритмы по их созданию.  Были ознакомлены с рабочей средой, такой как </a:t>
            </a:r>
            <a:r>
              <a:rPr lang="en-US" dirty="0" err="1"/>
              <a:t>Figma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CorelDraw</a:t>
            </a:r>
            <a:r>
              <a:rPr lang="ru-RU" dirty="0"/>
              <a:t>. Все полученные знания о влиянии дизайна, самого интерфейса и выбора цветовой гаммы на восприятие информации пользователем.  </a:t>
            </a:r>
            <a:endParaRPr lang="ru-RU" dirty="0" smtClean="0"/>
          </a:p>
          <a:p>
            <a:r>
              <a:rPr lang="ru-RU" dirty="0"/>
              <a:t>В конце чего была выявлена предметная область, цели и задачи проекта, целевая аудитория, список потребностей и возможностей пользователей, сделан обзор аналогов. Далее был разработан статическим, а затем и динамический прототип сайта. Он был протестирован и исправлен в некоторых местах. Был разработан логотип и стилистика сайта, также определена цветовая гамма и выбран шрифт. Все выравнивалось с помощью сетки. После чего был создан дизайн всех страниц проекта. И завершением стало </a:t>
            </a:r>
            <a:r>
              <a:rPr lang="ru-RU" dirty="0" err="1"/>
              <a:t>юзабилити</a:t>
            </a:r>
            <a:r>
              <a:rPr lang="ru-RU" dirty="0"/>
              <a:t>-тестирование, в ходе которого были получены оценки от респондентов, проводивших это тестирование. Учтены все жалобы и исправлены. </a:t>
            </a:r>
          </a:p>
          <a:p>
            <a:endParaRPr lang="ru-RU" dirty="0"/>
          </a:p>
          <a:p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3102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3627" y="531453"/>
            <a:ext cx="9404723" cy="1400530"/>
          </a:xfrm>
        </p:spPr>
        <p:txBody>
          <a:bodyPr/>
          <a:lstStyle/>
          <a:p>
            <a:pPr algn="ctr"/>
            <a:r>
              <a:rPr lang="ru-RU" dirty="0" smtClean="0"/>
              <a:t>Рассмотренные аналоги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94765" y="1231718"/>
            <a:ext cx="8946541" cy="4195481"/>
          </a:xfrm>
        </p:spPr>
        <p:txBody>
          <a:bodyPr/>
          <a:lstStyle/>
          <a:p>
            <a:r>
              <a:rPr lang="ru-RU" dirty="0" smtClean="0"/>
              <a:t>Главная страница сайта «</a:t>
            </a:r>
            <a:r>
              <a:rPr lang="en-US" dirty="0" smtClean="0"/>
              <a:t>Cheese card</a:t>
            </a:r>
            <a:r>
              <a:rPr lang="ru-RU" dirty="0" smtClean="0"/>
              <a:t>»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83226" y="1931983"/>
            <a:ext cx="8486942" cy="434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3627" y="531453"/>
            <a:ext cx="9404723" cy="1400530"/>
          </a:xfrm>
        </p:spPr>
        <p:txBody>
          <a:bodyPr/>
          <a:lstStyle/>
          <a:p>
            <a:pPr algn="ctr"/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94765" y="1231718"/>
            <a:ext cx="8946541" cy="4195481"/>
          </a:xfrm>
        </p:spPr>
        <p:txBody>
          <a:bodyPr/>
          <a:lstStyle/>
          <a:p>
            <a:r>
              <a:rPr lang="ru-RU" dirty="0" smtClean="0"/>
              <a:t>Главная страница сайта «Сыры в Минске»</a:t>
            </a:r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83226" y="1931983"/>
            <a:ext cx="8486942" cy="434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2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3627" y="531453"/>
            <a:ext cx="9404723" cy="1400530"/>
          </a:xfrm>
        </p:spPr>
        <p:txBody>
          <a:bodyPr/>
          <a:lstStyle/>
          <a:p>
            <a:pPr algn="ctr"/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94765" y="1231718"/>
            <a:ext cx="8946541" cy="4195481"/>
          </a:xfrm>
        </p:spPr>
        <p:txBody>
          <a:bodyPr/>
          <a:lstStyle/>
          <a:p>
            <a:r>
              <a:rPr lang="ru-RU" dirty="0" smtClean="0"/>
              <a:t>Главная страница сайта «Сырная </a:t>
            </a:r>
            <a:r>
              <a:rPr lang="ru-RU" dirty="0" err="1" smtClean="0"/>
              <a:t>расподия</a:t>
            </a:r>
            <a:r>
              <a:rPr lang="ru-RU" dirty="0" smtClean="0"/>
              <a:t>»</a:t>
            </a:r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83226" y="1931983"/>
            <a:ext cx="8486942" cy="434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500844"/>
            <a:ext cx="9404723" cy="1400530"/>
          </a:xfrm>
        </p:spPr>
        <p:txBody>
          <a:bodyPr/>
          <a:lstStyle/>
          <a:p>
            <a:pPr algn="ctr"/>
            <a:r>
              <a:rPr lang="ru-RU" dirty="0" smtClean="0"/>
              <a:t>Основные цели и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1201109"/>
            <a:ext cx="9404723" cy="4195481"/>
          </a:xfrm>
        </p:spPr>
        <p:txBody>
          <a:bodyPr>
            <a:normAutofit/>
          </a:bodyPr>
          <a:lstStyle/>
          <a:p>
            <a:r>
              <a:rPr lang="ru-RU" dirty="0"/>
              <a:t>Необходимо спроектировать сайт «</a:t>
            </a:r>
            <a:r>
              <a:rPr lang="en-US" dirty="0"/>
              <a:t>Cheese paradise</a:t>
            </a:r>
            <a:r>
              <a:rPr lang="ru-RU" dirty="0"/>
              <a:t>», который давал бы возможность пользователям совершать онлайн-покупки, а также ознакомиться с ассортиментом магазина, оставить отзыв или же наоборот – прочитать их</a:t>
            </a:r>
            <a:r>
              <a:rPr lang="ru-RU" dirty="0" smtClean="0"/>
              <a:t>.</a:t>
            </a:r>
          </a:p>
          <a:p>
            <a:r>
              <a:rPr lang="ru-RU" dirty="0"/>
              <a:t>Сайт должен призывать людей пользоваться услугами именно этого магазина</a:t>
            </a:r>
            <a:r>
              <a:rPr lang="ru-RU" dirty="0" smtClean="0"/>
              <a:t>.</a:t>
            </a:r>
          </a:p>
          <a:p>
            <a:r>
              <a:rPr lang="ru-RU" dirty="0" smtClean="0"/>
              <a:t>Задачи проекта:</a:t>
            </a:r>
          </a:p>
          <a:p>
            <a:pPr marL="0" indent="0">
              <a:buNone/>
            </a:pPr>
            <a:endParaRPr lang="ru-RU" dirty="0"/>
          </a:p>
          <a:p>
            <a:endParaRPr lang="ru-RU" dirty="0"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33789" y="3687901"/>
            <a:ext cx="92228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/>
              <a:t>Создать удобный интерфейс для пользователя.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/>
              <a:t>Провести обзор аналогов, разработку прототипов и протестировать их в соответствии со сценариями пользователей.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/>
              <a:t>Разработать дизайн: подобрать цветовую схему и шрифтовой набор.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/>
              <a:t>Разработать дизайн-макет каталога.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/>
              <a:t>Организовать удобную поисковую систему.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/>
              <a:t>Дать возможность ознакомиться с характеристиками товаров и отзывов.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3132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500844"/>
            <a:ext cx="9404723" cy="1400530"/>
          </a:xfrm>
        </p:spPr>
        <p:txBody>
          <a:bodyPr/>
          <a:lstStyle/>
          <a:p>
            <a:pPr algn="ctr"/>
            <a:r>
              <a:rPr lang="ru-RU" dirty="0" smtClean="0"/>
              <a:t>Целевая аудитория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1" y="1537528"/>
            <a:ext cx="9404723" cy="4195481"/>
          </a:xfrm>
        </p:spPr>
        <p:txBody>
          <a:bodyPr/>
          <a:lstStyle/>
          <a:p>
            <a:r>
              <a:rPr lang="ru-RU" dirty="0"/>
              <a:t>Для достижения целей и задач проекта, необходимо определить какая целевая аудитория будет пользоваться данным интерфейсом. Целевая аудитория таких магазинов уже нацелена заплатить за продукт больше средней цены сыров, если гарантируется его натуральность. </a:t>
            </a:r>
            <a:endParaRPr lang="ru-RU" dirty="0" smtClean="0"/>
          </a:p>
          <a:p>
            <a:r>
              <a:rPr lang="ru-RU" dirty="0"/>
              <a:t>Основной аудиторией таких магазинов обычно </a:t>
            </a:r>
            <a:r>
              <a:rPr lang="ru-RU" dirty="0" smtClean="0"/>
              <a:t>являются:</a:t>
            </a:r>
          </a:p>
          <a:p>
            <a:endParaRPr lang="ru-RU" dirty="0"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7957" y="3635269"/>
            <a:ext cx="92246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80% женщины от 30 лет со средним достатком, которые являются также молодыми мамами, старающиеся покупать для своих детей </a:t>
            </a:r>
            <a:r>
              <a:rPr lang="ru-RU" dirty="0" err="1"/>
              <a:t>гиппо</a:t>
            </a:r>
            <a:r>
              <a:rPr lang="ru-RU" dirty="0"/>
              <a:t>-аллергенные и качественные продукты. 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так называемых «сырных </a:t>
            </a:r>
            <a:r>
              <a:rPr lang="ru-RU" dirty="0" err="1"/>
              <a:t>сомелье</a:t>
            </a:r>
            <a:r>
              <a:rPr lang="ru-RU" dirty="0"/>
              <a:t>». Их целью является просто насладиться вкусом сыра. 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рекламодатели, заинтересованные в сотрудничестве.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324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12" y="500844"/>
            <a:ext cx="9404723" cy="1408168"/>
          </a:xfrm>
        </p:spPr>
        <p:txBody>
          <a:bodyPr/>
          <a:lstStyle/>
          <a:p>
            <a:pPr algn="ctr"/>
            <a:r>
              <a:rPr lang="ru-RU" dirty="0" smtClean="0"/>
              <a:t>Потребности пользователей и их </a:t>
            </a:r>
            <a:r>
              <a:rPr lang="ru-RU" dirty="0" smtClean="0"/>
              <a:t>возможности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1909012"/>
            <a:ext cx="9404723" cy="2390744"/>
          </a:xfrm>
        </p:spPr>
        <p:txBody>
          <a:bodyPr/>
          <a:lstStyle/>
          <a:p>
            <a:r>
              <a:rPr lang="ru-RU" dirty="0"/>
              <a:t>Зная проблематику персонажей, их желания и потребности, можно с большой долей вероятности предусмотреть сценарии их взаимодействия с проектом, маршрут путешествия по страницам и действия, которые они будут на них предпринимать.</a:t>
            </a:r>
          </a:p>
          <a:p>
            <a:r>
              <a:rPr lang="ru-RU" dirty="0"/>
              <a:t>В случае сайта онлайн-магазина потребности пользователей представляют </a:t>
            </a:r>
            <a:r>
              <a:rPr lang="ru-RU" dirty="0" smtClean="0"/>
              <a:t>собой:</a:t>
            </a:r>
            <a:endParaRPr lang="ru-RU" dirty="0"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75874" y="3973419"/>
            <a:ext cx="90321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Поиск подходящего </a:t>
            </a:r>
            <a:r>
              <a:rPr lang="ru-RU" dirty="0" smtClean="0"/>
              <a:t>товара.</a:t>
            </a:r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Просмотр рекомендуемых </a:t>
            </a:r>
            <a:r>
              <a:rPr lang="ru-RU" dirty="0" smtClean="0"/>
              <a:t>товаров.</a:t>
            </a:r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Просмотр отзывов и состава выбранного </a:t>
            </a:r>
            <a:r>
              <a:rPr lang="ru-RU" dirty="0" smtClean="0"/>
              <a:t>товара.</a:t>
            </a:r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В случае необходимости, обращаться к администрации за </a:t>
            </a:r>
            <a:r>
              <a:rPr lang="ru-RU" dirty="0" smtClean="0"/>
              <a:t>помощью.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Возможность </a:t>
            </a:r>
            <a:r>
              <a:rPr lang="ru-RU" dirty="0"/>
              <a:t>выражать и делиться своим мнением о данном </a:t>
            </a:r>
            <a:r>
              <a:rPr lang="ru-RU" dirty="0" smtClean="0"/>
              <a:t>товаре.</a:t>
            </a:r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добавлять в корзину товары, для дальнейшей </a:t>
            </a:r>
            <a:r>
              <a:rPr lang="ru-RU" dirty="0" smtClean="0"/>
              <a:t>покупки.</a:t>
            </a:r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создать свою учетную </a:t>
            </a:r>
            <a:r>
              <a:rPr lang="ru-RU" dirty="0" smtClean="0"/>
              <a:t>запись.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944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253</TotalTime>
  <Words>1312</Words>
  <Application>Microsoft Office PowerPoint</Application>
  <PresentationFormat>Широкоэкранный</PresentationFormat>
  <Paragraphs>114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5" baseType="lpstr">
      <vt:lpstr>Arial</vt:lpstr>
      <vt:lpstr>Century Gothic</vt:lpstr>
      <vt:lpstr>Wingdings 3</vt:lpstr>
      <vt:lpstr>Ион</vt:lpstr>
      <vt:lpstr>Курсовая работа</vt:lpstr>
      <vt:lpstr>Предметная область</vt:lpstr>
      <vt:lpstr>Обзор аналогов и вывод</vt:lpstr>
      <vt:lpstr>Рассмотренные аналоги</vt:lpstr>
      <vt:lpstr>Презентация PowerPoint</vt:lpstr>
      <vt:lpstr>Презентация PowerPoint</vt:lpstr>
      <vt:lpstr>Основные цели и задачи</vt:lpstr>
      <vt:lpstr>Целевая аудитория</vt:lpstr>
      <vt:lpstr>Потребности пользователей и их возможности</vt:lpstr>
      <vt:lpstr>Возможности на проекте</vt:lpstr>
      <vt:lpstr>Информационная структура</vt:lpstr>
      <vt:lpstr>Тестирование структурной схемы и ее результат</vt:lpstr>
      <vt:lpstr>Прототипы интерфейса</vt:lpstr>
      <vt:lpstr>Выбранная категория, О нас, Товар</vt:lpstr>
      <vt:lpstr>Учетная запись, Корзина, Оставить отзыв </vt:lpstr>
      <vt:lpstr>Оформление заказа со страниц Товар и Корзина (идентичны)</vt:lpstr>
      <vt:lpstr>Динамическая схема сайта</vt:lpstr>
      <vt:lpstr>Тестирование прототипов</vt:lpstr>
      <vt:lpstr>Результат и доработка по замечаниям</vt:lpstr>
      <vt:lpstr>Разработка дизайна проекта</vt:lpstr>
      <vt:lpstr>Цветовая схема и шрифты</vt:lpstr>
      <vt:lpstr>Сетка сайта</vt:lpstr>
      <vt:lpstr>Использование стеки на главной странице</vt:lpstr>
      <vt:lpstr>Дизайн страниц.  Главная страница и Популярное</vt:lpstr>
      <vt:lpstr>Результат поиска и Выбранная категория</vt:lpstr>
      <vt:lpstr>Товар и оформление заказа</vt:lpstr>
      <vt:lpstr>Корзина и оформление заказа</vt:lpstr>
      <vt:lpstr>О нас и оформление заказа</vt:lpstr>
      <vt:lpstr>Тестирование</vt:lpstr>
      <vt:lpstr>Результаты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Курсовая работа</dc:title>
  <dc:creator>Lenovo</dc:creator>
  <cp:lastModifiedBy>Lenovo</cp:lastModifiedBy>
  <cp:revision>22</cp:revision>
  <dcterms:created xsi:type="dcterms:W3CDTF">2021-12-16T17:05:59Z</dcterms:created>
  <dcterms:modified xsi:type="dcterms:W3CDTF">2021-12-16T23:18:10Z</dcterms:modified>
</cp:coreProperties>
</file>